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131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1046-E53A-4733-9C7F-3A9E809B7C5F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8B05A-720C-4D85-99D2-0A8186301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48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Ectocervicaal</a:t>
            </a:r>
            <a:r>
              <a:rPr lang="nl-NL" baseline="0" dirty="0" smtClean="0"/>
              <a:t> = op het buitenste deel van de baarmoederhals</a:t>
            </a:r>
          </a:p>
          <a:p>
            <a:r>
              <a:rPr lang="nl-NL" baseline="0" dirty="0" smtClean="0"/>
              <a:t>Endocervicaal = de binnenkant van de baarmoederhals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8B05A-720C-4D85-99D2-0A81863013F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6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60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8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1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1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28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5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04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7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4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ABAB5B-2B08-4B94-856B-020C31FDF09C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CE2F5A-516F-4452-B7D4-E9CC91AE1F83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6JoFNgEBot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Gynaecologie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D17CD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2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Speculumonderzoek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Waar let je op tijdens onderzoek?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Roodheid van de </a:t>
            </a:r>
            <a:r>
              <a:rPr lang="nl-NL" dirty="0" err="1" smtClean="0"/>
              <a:t>portio</a:t>
            </a:r>
            <a:r>
              <a:rPr lang="nl-NL" dirty="0" smtClean="0"/>
              <a:t> (baarmoedermond);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Contactbloeding;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Kleine witte cysten;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Ostium externum (overgang van baarmoeder naar vagina);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Fluor vagina (hoeveelheid, kleur, consistentie)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Vaginawanden (roodheid, atrofie)</a:t>
            </a:r>
          </a:p>
        </p:txBody>
      </p:sp>
    </p:spTree>
    <p:extLst>
      <p:ext uri="{BB962C8B-B14F-4D97-AF65-F5344CB8AC3E}">
        <p14:creationId xmlns:p14="http://schemas.microsoft.com/office/powerpoint/2010/main" val="12081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Uitstrijkje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Er zijn verschillende soorten uitstrijkjes, namelijk: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b="1" dirty="0" smtClean="0"/>
              <a:t>Vaginaal uitstrijkje</a:t>
            </a:r>
            <a:r>
              <a:rPr lang="nl-NL" sz="2400" dirty="0" smtClean="0"/>
              <a:t>: secreet uit vagina onderzoeken op micro-organismen (bacteriën, schimmels,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b="1" dirty="0" err="1" smtClean="0"/>
              <a:t>Portio</a:t>
            </a:r>
            <a:r>
              <a:rPr lang="nl-NL" sz="2400" b="1" dirty="0" smtClean="0"/>
              <a:t>-uitstrijkje</a:t>
            </a:r>
            <a:r>
              <a:rPr lang="nl-NL" sz="2400" dirty="0" smtClean="0"/>
              <a:t>/biopten afnemen en opsturen voor cytologisch onderzoek op micro-organismen, ontstekingscellen, kankercellen (pathologisch lab)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240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Uitstrijkje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Geen uitstrijkje maken bij vaginaal bloedverlies;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Haal overtollige fluor op de baarmoedermond weg, met een wattenstokje;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Uitstrijkmateriaal dient zowel </a:t>
            </a:r>
            <a:r>
              <a:rPr lang="nl-NL" dirty="0" err="1" smtClean="0"/>
              <a:t>ecto</a:t>
            </a:r>
            <a:r>
              <a:rPr lang="nl-NL" dirty="0" smtClean="0"/>
              <a:t>- als endocervicale cellen te bevatten (overgangszone = voorkeurslocatie (pre)maligne cellen);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Stop het materiaal direct in het PA-potje.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2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BVO (Bevolkingsonderzoek)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04086"/>
            <a:ext cx="9720073" cy="4505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Bevolkingsonderzoek (BVO)</a:t>
            </a:r>
            <a:r>
              <a:rPr lang="nl-NL" dirty="0" smtClean="0"/>
              <a:t> heb je voor verschillende onderzoeken. In dit geval gaat het om het bevolkingsonderzoek t.b.v. het uitsluiten van baarmoederhalskanker.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Er wordt hierbij gekeken naar veranderingen van epitheelcellen op de overgang van </a:t>
            </a:r>
            <a:r>
              <a:rPr lang="nl-NL" dirty="0" err="1" smtClean="0"/>
              <a:t>portio</a:t>
            </a:r>
            <a:r>
              <a:rPr lang="nl-NL" dirty="0" smtClean="0"/>
              <a:t> (baarmoedermond) naar cervixkanaal.</a:t>
            </a:r>
          </a:p>
          <a:p>
            <a:pPr marL="0" indent="0">
              <a:buNone/>
            </a:pPr>
            <a:r>
              <a:rPr lang="nl-NL" b="1" dirty="0" smtClean="0"/>
              <a:t>Belangrijk te weten: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Patiënt mag niet menstrueren tijdens onderzoek;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Patiënt mag niet zwanger zijn, tussenpoos na bevalling is een half jaar;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Indien recent bevallen en geeft borstvoeding (tot 3 maanden geleden) moet dit op het formulier aangegeven worden;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Let op: uterusextirpatie (UE);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Urineren;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Niet desinfecteren;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Twee soorten cellen (</a:t>
            </a:r>
            <a:r>
              <a:rPr lang="nl-NL" dirty="0" err="1" smtClean="0"/>
              <a:t>ecto</a:t>
            </a:r>
            <a:r>
              <a:rPr lang="nl-NL" dirty="0" smtClean="0"/>
              <a:t>- en endocervicale cellen);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Direct na afname materiaal afstrijken;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Noteren patiëntgegevens op materiaal en formulier;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Na twee weken is de uitslag bekend.</a:t>
            </a:r>
          </a:p>
        </p:txBody>
      </p:sp>
    </p:spTree>
    <p:extLst>
      <p:ext uri="{BB962C8B-B14F-4D97-AF65-F5344CB8AC3E}">
        <p14:creationId xmlns:p14="http://schemas.microsoft.com/office/powerpoint/2010/main" val="5993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Weetjes m.b.t. </a:t>
            </a:r>
            <a:r>
              <a:rPr lang="nl-NL" dirty="0" err="1" smtClean="0"/>
              <a:t>bvo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Uitstrijkje wordt eerst getest op HPV (Humaan </a:t>
            </a:r>
            <a:r>
              <a:rPr lang="nl-NL" dirty="0" err="1" smtClean="0"/>
              <a:t>Pappiloma</a:t>
            </a:r>
            <a:r>
              <a:rPr lang="nl-NL" dirty="0" smtClean="0"/>
              <a:t> Virus); indien dit is aangetoond, wordt hetzelfde uitstrijkje getest op afwijkende cellen;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Uitslag: geen HPV aangetoond geeft meer zekerheid dat er binnen 10-15 jaar geen baarmoederhalskanker ontstaat;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Wel HPV maar geen afwijkende cellen: controle huisarts na 6 maanden;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Wel HPV en afwijkende cellen </a:t>
            </a:r>
            <a:r>
              <a:rPr lang="nl-NL" dirty="0" smtClean="0">
                <a:sym typeface="Wingdings" panose="05000000000000000000" pitchFamily="2" charset="2"/>
              </a:rPr>
              <a:t> doorverwijzing gynaecoloog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3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 uitstrijkje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94875"/>
            <a:ext cx="5920369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Er zijn twee testen: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(klasse 0 t/m klasse 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KOPAC – B (9 klassen te onderscheiden)</a:t>
            </a:r>
          </a:p>
          <a:p>
            <a:pPr marL="0" indent="0">
              <a:buNone/>
            </a:pPr>
            <a:r>
              <a:rPr lang="nl-NL" dirty="0" smtClean="0"/>
              <a:t>KOPAC kun je specifiekere informatie krijgen. Elke letter (K, O, P, A en C) krijgt een </a:t>
            </a:r>
            <a:r>
              <a:rPr lang="nl-NL" b="1" dirty="0" smtClean="0"/>
              <a:t>code van 1 t/m 9</a:t>
            </a:r>
            <a:r>
              <a:rPr lang="nl-NL" dirty="0" smtClean="0"/>
              <a:t>. Ieder cijfer correspondeert met een uitslag in de betreffende categorie. De klassen variëren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Afwijkende epitheelcellen;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Metaplasie;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Diverse graderingen van metaplasie;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Carcinoma in situ;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Micro-invasief carcinoom;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Invasief carcinoom.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735330" y="2298356"/>
            <a:ext cx="3361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</a:t>
            </a:r>
            <a:r>
              <a:rPr lang="nl-NL" dirty="0" smtClean="0"/>
              <a:t>ompositie</a:t>
            </a:r>
          </a:p>
          <a:p>
            <a:r>
              <a:rPr lang="nl-NL" b="1" dirty="0" smtClean="0"/>
              <a:t>O</a:t>
            </a:r>
            <a:r>
              <a:rPr lang="nl-NL" dirty="0" smtClean="0"/>
              <a:t>ntstekingscellen</a:t>
            </a:r>
          </a:p>
          <a:p>
            <a:r>
              <a:rPr lang="nl-NL" b="1" dirty="0" smtClean="0"/>
              <a:t>P</a:t>
            </a:r>
            <a:r>
              <a:rPr lang="nl-NL" dirty="0" smtClean="0"/>
              <a:t>laveiselepitheel</a:t>
            </a:r>
          </a:p>
          <a:p>
            <a:r>
              <a:rPr lang="nl-NL" b="1" dirty="0" smtClean="0"/>
              <a:t>A</a:t>
            </a:r>
            <a:r>
              <a:rPr lang="nl-NL" dirty="0" smtClean="0"/>
              <a:t>ndere afwijkingen</a:t>
            </a:r>
          </a:p>
          <a:p>
            <a:r>
              <a:rPr lang="nl-NL" b="1" dirty="0" smtClean="0"/>
              <a:t>C</a:t>
            </a:r>
            <a:r>
              <a:rPr lang="nl-NL" dirty="0" smtClean="0"/>
              <a:t>ilinderepitheel</a:t>
            </a:r>
          </a:p>
          <a:p>
            <a:endParaRPr lang="nl-NL" b="1" dirty="0"/>
          </a:p>
          <a:p>
            <a:r>
              <a:rPr lang="nl-NL" b="1" dirty="0" smtClean="0"/>
              <a:t>B</a:t>
            </a:r>
            <a:r>
              <a:rPr lang="nl-NL" dirty="0" smtClean="0"/>
              <a:t>eoordeelbaarheid:</a:t>
            </a:r>
          </a:p>
          <a:p>
            <a:r>
              <a:rPr lang="nl-NL" dirty="0" smtClean="0"/>
              <a:t>B1: goed </a:t>
            </a:r>
            <a:r>
              <a:rPr lang="nl-NL" dirty="0" err="1" smtClean="0"/>
              <a:t>beoordeelbaar</a:t>
            </a:r>
            <a:endParaRPr lang="nl-NL" dirty="0" smtClean="0"/>
          </a:p>
          <a:p>
            <a:r>
              <a:rPr lang="nl-NL" dirty="0" smtClean="0"/>
              <a:t>B2: voldoende </a:t>
            </a:r>
            <a:r>
              <a:rPr lang="nl-NL" dirty="0" err="1" smtClean="0"/>
              <a:t>beoordeelbaar</a:t>
            </a:r>
            <a:endParaRPr lang="nl-NL" dirty="0" smtClean="0"/>
          </a:p>
          <a:p>
            <a:r>
              <a:rPr lang="nl-NL" dirty="0" smtClean="0"/>
              <a:t>B3: onvoldoende </a:t>
            </a:r>
            <a:r>
              <a:rPr lang="nl-NL" dirty="0" err="1" smtClean="0"/>
              <a:t>beoordeelbaar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KOPAC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29775"/>
              </p:ext>
            </p:extLst>
          </p:nvPr>
        </p:nvGraphicFramePr>
        <p:xfrm>
          <a:off x="1023939" y="2084832"/>
          <a:ext cx="10319565" cy="389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855">
                  <a:extLst>
                    <a:ext uri="{9D8B030D-6E8A-4147-A177-3AD203B41FA5}">
                      <a16:colId xmlns:a16="http://schemas.microsoft.com/office/drawing/2014/main" val="1517633452"/>
                    </a:ext>
                  </a:extLst>
                </a:gridCol>
                <a:gridCol w="3439855">
                  <a:extLst>
                    <a:ext uri="{9D8B030D-6E8A-4147-A177-3AD203B41FA5}">
                      <a16:colId xmlns:a16="http://schemas.microsoft.com/office/drawing/2014/main" val="1314967831"/>
                    </a:ext>
                  </a:extLst>
                </a:gridCol>
                <a:gridCol w="3439855">
                  <a:extLst>
                    <a:ext uri="{9D8B030D-6E8A-4147-A177-3AD203B41FA5}">
                      <a16:colId xmlns:a16="http://schemas.microsoft.com/office/drawing/2014/main" val="2206858168"/>
                    </a:ext>
                  </a:extLst>
                </a:gridCol>
              </a:tblGrid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</a:t>
                      </a:r>
                      <a:r>
                        <a:rPr lang="nl-NL" baseline="0" dirty="0" smtClean="0"/>
                        <a:t> uitslag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PAP-uitslag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Vervolgadvies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8940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B3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Herhaling na 6</a:t>
                      </a:r>
                      <a:r>
                        <a:rPr lang="nl-NL" baseline="0" dirty="0" smtClean="0"/>
                        <a:t> weken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63927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P1/A1-2/C1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Oproep over 5 jaar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05144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P2-3/A4-C3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Herhaling na 6</a:t>
                      </a:r>
                      <a:r>
                        <a:rPr lang="nl-NL" baseline="0" dirty="0" smtClean="0"/>
                        <a:t> maanden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86298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P4/C4-5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3A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Herhaling na 6</a:t>
                      </a:r>
                      <a:r>
                        <a:rPr lang="nl-NL" baseline="0" dirty="0" smtClean="0"/>
                        <a:t> maanden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516298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P5/A4-5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3A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Verwijzing gynaecoloog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46703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P6/A5/C6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 3B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Verwijzing gynaecoloog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076051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 P7/A6/C7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</a:t>
                      </a:r>
                      <a:r>
                        <a:rPr lang="nl-NL" baseline="0" dirty="0" smtClean="0"/>
                        <a:t>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Verwijzing gynaecoloog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02279"/>
                  </a:ext>
                </a:extLst>
              </a:tr>
              <a:tr h="432871">
                <a:tc>
                  <a:txBody>
                    <a:bodyPr/>
                    <a:lstStyle/>
                    <a:p>
                      <a:r>
                        <a:rPr lang="nl-NL" dirty="0" smtClean="0"/>
                        <a:t>KOPAC</a:t>
                      </a:r>
                      <a:r>
                        <a:rPr lang="nl-NL" baseline="0" dirty="0" smtClean="0"/>
                        <a:t> P8-9/A7-8/9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PAP</a:t>
                      </a:r>
                      <a:r>
                        <a:rPr lang="nl-NL" baseline="0" dirty="0" smtClean="0"/>
                        <a:t> 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Verwijzing gynaecoloog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72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Beoordelingsmethode uitstrijkje PAP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Cellen, verkregen met behulp van een spatel of met een cervix-brush, van de uitstrijk van de overgangszone op de cervix (</a:t>
            </a:r>
            <a:r>
              <a:rPr lang="nl-NL" dirty="0" err="1" smtClean="0"/>
              <a:t>portio</a:t>
            </a:r>
            <a:r>
              <a:rPr lang="nl-NL" dirty="0" smtClean="0"/>
              <a:t>) worden in het pathologisch-anatomisch laboratorium gekleurd en met behulp van de </a:t>
            </a:r>
            <a:r>
              <a:rPr lang="nl-NL" dirty="0" err="1" smtClean="0"/>
              <a:t>Papanicolaou</a:t>
            </a:r>
            <a:r>
              <a:rPr lang="nl-NL" dirty="0" smtClean="0"/>
              <a:t> classificatie (PAP-klasse) beoordeeld.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De PAP-klasse wordt naast de KOPAC-codering gebruikt, een meer specifieke codering die naast de bovengenoemde wordt gehanteerd om specifiekere informatie te krijgen.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Daarnaast ook getest op aanwezigheid van HPV;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De PAP-klasse wordt aangeduid met klasse 0 t/m 5.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8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PAP-uitslagen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862410"/>
            <a:ext cx="9720073" cy="441482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PAP 0: de uitstrijk is </a:t>
            </a:r>
            <a:r>
              <a:rPr lang="nl-NL" b="1" dirty="0" smtClean="0"/>
              <a:t>door bijvoorbeeld ontsteking of bijmenging met bloed niet te beoordelen</a:t>
            </a:r>
            <a:r>
              <a:rPr lang="nl-NL" dirty="0" smtClean="0"/>
              <a:t>. Het uitstrijkje moet na 6 weken herhaald worden.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1: laat een </a:t>
            </a:r>
            <a:r>
              <a:rPr lang="nl-NL" b="1" dirty="0" smtClean="0"/>
              <a:t>normaal </a:t>
            </a:r>
            <a:r>
              <a:rPr lang="nl-NL" b="1" dirty="0" err="1" smtClean="0"/>
              <a:t>celbeeld</a:t>
            </a:r>
            <a:r>
              <a:rPr lang="nl-NL" b="1" dirty="0" smtClean="0"/>
              <a:t> </a:t>
            </a:r>
            <a:r>
              <a:rPr lang="nl-NL" dirty="0" smtClean="0"/>
              <a:t>zien, er worden geen afwijkingen geconstateerd. Indien in het kader van bevolkingsonderzoek afgenomen, dan wordt het uitstrijkje (tenzij klachten) 5 jaar later weer herhaald.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2: zijn er </a:t>
            </a:r>
            <a:r>
              <a:rPr lang="nl-NL" b="1" dirty="0" smtClean="0"/>
              <a:t>kleine </a:t>
            </a:r>
            <a:r>
              <a:rPr lang="nl-NL" b="1" dirty="0" err="1" smtClean="0"/>
              <a:t>celafwijkingen</a:t>
            </a:r>
            <a:r>
              <a:rPr lang="nl-NL" b="1" dirty="0" smtClean="0"/>
              <a:t> </a:t>
            </a:r>
            <a:r>
              <a:rPr lang="nl-NL" dirty="0" smtClean="0"/>
              <a:t>te zien. Na 6 maanden dient de uitstrijk herhaald te worden. Indien dezelfde </a:t>
            </a:r>
            <a:r>
              <a:rPr lang="nl-NL" dirty="0" err="1" smtClean="0"/>
              <a:t>celafwijkingen</a:t>
            </a:r>
            <a:r>
              <a:rPr lang="nl-NL" dirty="0" smtClean="0"/>
              <a:t> worden gezien, dient de patiënt te worden doorverwezen naar een gynaecoloog voor een colposcopie.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3a: spreekt met van </a:t>
            </a:r>
            <a:r>
              <a:rPr lang="nl-NL" b="1" dirty="0" smtClean="0"/>
              <a:t>een geringe of matige dysplasie</a:t>
            </a:r>
            <a:r>
              <a:rPr lang="nl-NL" dirty="0" smtClean="0"/>
              <a:t>. Bij een matige dysplasie dient de patiënt meteen naar de gynaecoloog doorverwezen te worden voor colposcopie.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3b: </a:t>
            </a:r>
            <a:r>
              <a:rPr lang="nl-NL" b="1" dirty="0" smtClean="0"/>
              <a:t>ernstige dysplasie</a:t>
            </a:r>
            <a:r>
              <a:rPr lang="nl-NL" dirty="0" smtClean="0"/>
              <a:t>. Er dient verwezen te worden voor een colposcopie.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PAP 4: </a:t>
            </a:r>
            <a:r>
              <a:rPr lang="nl-NL" b="1" dirty="0" smtClean="0"/>
              <a:t>mogelijk sprake van een carcinoma in situ </a:t>
            </a:r>
            <a:r>
              <a:rPr lang="nl-NL" dirty="0" smtClean="0">
                <a:sym typeface="Wingdings" panose="05000000000000000000" pitchFamily="2" charset="2"/>
              </a:rPr>
              <a:t> ook doorverwijzing colposcopie.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PAP 5: indien er kankercellen in het uitstrijkje worden aangetrokken, kunnen dit </a:t>
            </a:r>
            <a:r>
              <a:rPr lang="nl-NL" b="1" dirty="0" smtClean="0">
                <a:sym typeface="Wingdings" panose="05000000000000000000" pitchFamily="2" charset="2"/>
              </a:rPr>
              <a:t>kankercellen zijn die primair afkomstig zijn van een tumor in de cervix, uterus of eileider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9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carcinomen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853" y="2084832"/>
            <a:ext cx="443755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b="1" dirty="0" smtClean="0"/>
              <a:t>Plaveiselcelcarcinoom</a:t>
            </a:r>
            <a:r>
              <a:rPr lang="nl-NL" dirty="0" smtClean="0"/>
              <a:t>: enigszins vergelijkbaar met huidkanker, omdat het begint op het oppervlak van de </a:t>
            </a:r>
            <a:r>
              <a:rPr lang="nl-NL" dirty="0" err="1" smtClean="0"/>
              <a:t>extocervix</a:t>
            </a:r>
            <a:r>
              <a:rPr lang="nl-NL" dirty="0" smtClean="0"/>
              <a:t>. Dit is het deel van de baarmoederhals dat dichter bij de opening van het vaginale kanaal ligt.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 smtClean="0"/>
              <a:t>Adenocarcinoom</a:t>
            </a:r>
            <a:r>
              <a:rPr lang="nl-NL" dirty="0" smtClean="0"/>
              <a:t>: begint verderop in de baarmoeder, in de </a:t>
            </a:r>
            <a:r>
              <a:rPr lang="nl-NL" dirty="0" err="1" smtClean="0"/>
              <a:t>slijmproducerende</a:t>
            </a:r>
            <a:r>
              <a:rPr lang="nl-NL" dirty="0" smtClean="0"/>
              <a:t> kliercellen van de endocervix.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86" y="2084832"/>
            <a:ext cx="6516613" cy="38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19588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Beschrijven hoe 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Vaginaal onderzoek wordt verricht;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Vaginaal speculum onderzoek wordt verricht;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Uitstrijkje wordt verricht;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Colposcopie wordt uitgevoerd;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Spiraaltje wordt ingebracht;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Curettage wordt verricht.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858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92369" cy="1499616"/>
          </a:xfrm>
        </p:spPr>
        <p:txBody>
          <a:bodyPr/>
          <a:lstStyle/>
          <a:p>
            <a:r>
              <a:rPr lang="nl-NL" dirty="0" smtClean="0"/>
              <a:t>Klachten baarmoederhalskanker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Bloedingen tussen menstruaties;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Bloedingen na geslachtsgemeenschap, na een vaginale douche of na een bekkenonderzoek;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Bekkenpijn die geen verband houdt met uw menstruatiecyclus;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Hevige of ongebruikelijke afscheiding die waterig en dik kan zijn en onfris kan ruiken;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Verhoogde plasfrequentie;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Pijn tijdens het plassen.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0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0077" cy="1499616"/>
          </a:xfrm>
        </p:spPr>
        <p:txBody>
          <a:bodyPr>
            <a:normAutofit/>
          </a:bodyPr>
          <a:lstStyle/>
          <a:p>
            <a:r>
              <a:rPr lang="nl-NL" sz="4400" dirty="0" smtClean="0"/>
              <a:t>Wie krijgen baarmoederhalskanker?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 meeste gevallen van baarmoederhalskanker worden vastgesteld bij vrouwen tussen de 35 en 55 jaar oud. Ook jongere vrouwen die seksueel actief zijn en oudere vrouwen lopen risico;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De meeste gevallen van gevorderde baarmoederhalskanker worden vastgesteld bij vrouwen die niet routinematig uitstrijkjes hebben laten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6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Colposcopie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337" y="2084832"/>
            <a:ext cx="6063423" cy="4023360"/>
          </a:xfrm>
        </p:spPr>
        <p:txBody>
          <a:bodyPr/>
          <a:lstStyle/>
          <a:p>
            <a:r>
              <a:rPr lang="nl-NL" dirty="0" smtClean="0"/>
              <a:t>Onderzoeksmethode waarbij met de microscoop (colposcoop) naar de baarmoedermond en de schede gekeken wordt. Door azijnzuur aan te brengen zijn afwijkingen beter zichtbaar. Biopsie is mogelijk.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www.youtube.com/watch?v=6JoFNgEBotw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154" y="1694108"/>
            <a:ext cx="4316342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lisexcisie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een poliklinische behandeling van afwijkingen aan de baarmoedermond. Hierbij wordt een oppervlakkig stukje weefsel van de baarmoederhals weggenomen.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Er wordt een speculum ingebracht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Met een injectie wordt de baarmoedermond plaatselijk verdoofd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De gynaecoloog neemt met een dunne metalen lis, die elektrisch verhit wordt, het weefsel weg. Daarna wordt het wondoppervlak met een lisje dichtgeschroeid.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Van het onderzoek zelf voelt de patiënt niks.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74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3545859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Dit is het verwijderen van het endometrium (vleesboom) met behulp van een curette, bijvoorbeeld na een abortus, een bloeding na bevalling of voor het verkrijgen van diagnostisch materiaal.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87" y="2084832"/>
            <a:ext cx="3874620" cy="309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00" y="2026048"/>
            <a:ext cx="3948100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Spiraaltje (IUD) inbrengen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70161"/>
            <a:ext cx="6661775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IUD: Intra Uterine Device. </a:t>
            </a:r>
            <a:r>
              <a:rPr lang="nl-NL" b="1" dirty="0" smtClean="0"/>
              <a:t>2 soorten: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Koperspiraal: wel menstruatie, ook als MAP gebruikt (voorkomt innesteling van bevruchte eicel.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Mirena</a:t>
            </a:r>
            <a:r>
              <a:rPr lang="nl-NL" dirty="0" smtClean="0"/>
              <a:t> (hormoon)spiraal: vergelijkbaar met progesteron, baarmoederslijmvlies wordt taaier en geen innesteling. Wordt gebruikt bij menstruatieklachten en moeite met stoppen met roken.</a:t>
            </a:r>
          </a:p>
          <a:p>
            <a:pPr marL="0" indent="0">
              <a:buNone/>
            </a:pPr>
            <a:r>
              <a:rPr lang="nl-NL" b="1" dirty="0" smtClean="0"/>
              <a:t>Belangrijk te weten: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Kan 5 – 10 jaar blijven zitten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dag van de menstruatie inbrengen en tevens verwijderen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Eerst soa en zwangerschap check-up/uitsluiten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Van tevoren pijnstillers innemen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Bij langdurig buikpijn, hevige nabloeding, zwangerschap, etc. </a:t>
            </a:r>
            <a:r>
              <a:rPr lang="nl-NL" dirty="0" smtClean="0">
                <a:sym typeface="Wingdings" panose="05000000000000000000" pitchFamily="2" charset="2"/>
              </a:rPr>
              <a:t> spreekuur!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23" y="2827844"/>
            <a:ext cx="2857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71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spiraalt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50" y="0"/>
            <a:ext cx="9899245" cy="65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4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koper en hormoon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393384"/>
              </p:ext>
            </p:extLst>
          </p:nvPr>
        </p:nvGraphicFramePr>
        <p:xfrm>
          <a:off x="1023938" y="1767016"/>
          <a:ext cx="972026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196267283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26566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Koperspiraaltje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Hormoonspiraaltje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Maakt baarmoederslijmvlies ongeschikt voor de innesteling</a:t>
                      </a:r>
                      <a:r>
                        <a:rPr lang="nl-NL" baseline="0" dirty="0" smtClean="0"/>
                        <a:t> van een bevruchte eicel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Geeft een zeer kleine hoeveelheid hormoon (progestageen</a:t>
                      </a:r>
                      <a:r>
                        <a:rPr lang="nl-NL" baseline="0" dirty="0" smtClean="0"/>
                        <a:t>) af. Er komt veel minder progestageen in het bloed dan bij andere hormonale anticonceptiemiddelen (10 tot 30 x minder).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17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Maakt</a:t>
                      </a:r>
                      <a:r>
                        <a:rPr lang="nl-NL" baseline="0" dirty="0" smtClean="0"/>
                        <a:t> de zaadcellen die de baarmoeder binnenkomen onvruchtbaar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Maakt het slijm van de baarmoedermond minder doorgankelijk voor zaadcellen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10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Is betrouwbaar: van de 1000</a:t>
                      </a:r>
                      <a:r>
                        <a:rPr lang="nl-NL" baseline="0" dirty="0" smtClean="0"/>
                        <a:t> vrouwen die het koperspiraaltje gebruiken, raken er per jaar maximaal 10 toch zwanger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Is heel betrouwbaar: van de 1000 vrouwen die het hormoonspiraaltje gebruiken, raken er per jaar 1 of 2 toch zwanger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3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Is direct werkzaam vanaf</a:t>
                      </a:r>
                      <a:r>
                        <a:rPr lang="nl-NL" baseline="0" dirty="0" smtClean="0"/>
                        <a:t> het moment van plaatsing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Is direct werkzaam als u het tijdens de menstruatie laat inbrengen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8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Blijft 5-10</a:t>
                      </a:r>
                      <a:r>
                        <a:rPr lang="nl-NL" baseline="0" dirty="0" smtClean="0"/>
                        <a:t> jaar werkzaam (afhankelijk van het type koperspiraaltje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Blijft 5 jaar werkzaam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8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Protocollen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Klaarleggen benodigdheden voor: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Een vaginaal speculum onderzoek;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Een vaginaal toucher (VT);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Een </a:t>
            </a:r>
            <a:r>
              <a:rPr lang="nl-NL" dirty="0" err="1" smtClean="0"/>
              <a:t>portio</a:t>
            </a:r>
            <a:r>
              <a:rPr lang="nl-NL" dirty="0" smtClean="0"/>
              <a:t>-cervixuitstrijkje;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Het inbrengen van een spiraal (IUD).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79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Gynaecologisch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Indicaties: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Klachten m.b.t. afscheiding (fluor);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Vaginale jeuk;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Pijn in de onderbuik;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Menstruatieklachten, abnormaal bloedverlies, postmenopauzaal bloedverlies;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Plaatsen van een spiraaltje;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N.a.v. uitslag uitstrijkje/</a:t>
            </a:r>
            <a:r>
              <a:rPr lang="nl-NL" dirty="0" err="1" smtClean="0"/>
              <a:t>bvo</a:t>
            </a:r>
            <a:r>
              <a:rPr lang="nl-NL" dirty="0" smtClean="0"/>
              <a:t>/kweekafname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Zwangerschapswens of met MI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4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Gynaecologisch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Bestaat uit: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Uitwendige inspectie van de huid rond de schede, vorm en ontwikkeling schaamlippen, clitoris, kleur, beharing, zwelling, afwijkingen;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Inwendig onderzoek: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</a:t>
            </a:r>
            <a:r>
              <a:rPr lang="nl-NL" i="1" dirty="0" smtClean="0"/>
              <a:t>Speculumonderzoek</a:t>
            </a:r>
            <a:r>
              <a:rPr lang="nl-NL" dirty="0" smtClean="0"/>
              <a:t>: schede en baarmoedermond inspecteren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&gt; </a:t>
            </a:r>
            <a:r>
              <a:rPr lang="nl-NL" i="1" dirty="0" smtClean="0"/>
              <a:t>Bimanueel onderzoek</a:t>
            </a:r>
            <a:r>
              <a:rPr lang="nl-NL" dirty="0" smtClean="0"/>
              <a:t>: onderzoek van de inwendige geslachtsdelen 		(baarmoeder, eileiders- en stokken), andere hand de buik onderzoeken.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6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Uitwendige inspectie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286000"/>
            <a:ext cx="44622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Ontstekingsverschijnselen en/of zwellingen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Toestand van de hymen (maagdenvlies)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2084832"/>
            <a:ext cx="5491144" cy="42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Vaginaal toucher (VT)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084832"/>
            <a:ext cx="6513494" cy="402336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Het is het inwendig palperen van vrouwelijke geslachtsorganen. De vagina, baarmoedermond ‘aftasten’, terwijl andere hand boven het schaambeen de buikwand palpeert. Zo kunnen de eileiders en eierstokken gevoeld worden.</a:t>
            </a:r>
          </a:p>
          <a:p>
            <a:r>
              <a:rPr lang="nl-NL" b="1" dirty="0" smtClean="0"/>
              <a:t>Belangrijk: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Eerst urineren;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Steriel werken als er sprake is van bloedverlies.</a:t>
            </a:r>
          </a:p>
          <a:p>
            <a:pPr marL="0" indent="0">
              <a:buNone/>
            </a:pPr>
            <a:r>
              <a:rPr lang="nl-NL" b="1" dirty="0" smtClean="0"/>
              <a:t>Benodigdheden: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Steriele handschoenen;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 smtClean="0"/>
              <a:t>Hibitane</a:t>
            </a:r>
            <a:r>
              <a:rPr lang="nl-NL" dirty="0" smtClean="0"/>
              <a:t> (glijmiddel) of water;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 smtClean="0"/>
              <a:t>Zonodig</a:t>
            </a:r>
            <a:r>
              <a:rPr lang="nl-NL" dirty="0" smtClean="0"/>
              <a:t> desinfectans.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42" y="3047592"/>
            <a:ext cx="5081864" cy="28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Speculumonderzoek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Bestaat uit het inbrengen van een speculum, waarmee de arts de baarmoedermond zichtbaar maakt.</a:t>
            </a:r>
          </a:p>
          <a:p>
            <a:pPr marL="0" indent="0">
              <a:buNone/>
            </a:pPr>
            <a:r>
              <a:rPr lang="nl-NL" dirty="0" smtClean="0"/>
              <a:t>De vaginawanden en de baarmoedermond (</a:t>
            </a:r>
            <a:r>
              <a:rPr lang="nl-NL" b="1" dirty="0" err="1" smtClean="0"/>
              <a:t>portio</a:t>
            </a:r>
            <a:r>
              <a:rPr lang="nl-NL" dirty="0" smtClean="0"/>
              <a:t>) worden geïnspecteerd op bijvoorbeeld erosie, afscheiding, verdikking.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 jonge meisjes, of vrouwen die nog maagd zijn, bijvoorbeeld na verwonding of aanranding, met </a:t>
            </a:r>
            <a:r>
              <a:rPr lang="nl-NL" b="1" dirty="0" smtClean="0"/>
              <a:t>neusspeculum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Bij verwonding (bloedverlies) speculum opnieuw steriel inbrengen.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0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let je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 Belangrijk is de juiste maat speculum: liefst zo smal mogelijk;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Bij slappe vaginawanden een groter speculum gebruiken;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Speculum op lichaamstemperatuur brengen;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Niet verticaal inbrengen (gevoelige urethra/clitoris);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Licht persen;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Speculum moet wel steriel zijn (in de autoclaaf wordt HPV gedood)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3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E32D91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13992</TotalTime>
  <Words>1764</Words>
  <Application>Microsoft Office PowerPoint</Application>
  <PresentationFormat>Breedbeeld</PresentationFormat>
  <Paragraphs>205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Tw Cen MT</vt:lpstr>
      <vt:lpstr>Wingdings</vt:lpstr>
      <vt:lpstr>Wingdings 3</vt:lpstr>
      <vt:lpstr>Integraal</vt:lpstr>
      <vt:lpstr>Gynaecologie</vt:lpstr>
      <vt:lpstr>leerdoelen</vt:lpstr>
      <vt:lpstr>Protocollen</vt:lpstr>
      <vt:lpstr>Gynaecologisch onderzoek</vt:lpstr>
      <vt:lpstr>Gynaecologisch onderzoek</vt:lpstr>
      <vt:lpstr>Uitwendige inspectie</vt:lpstr>
      <vt:lpstr>Vaginaal toucher (VT)</vt:lpstr>
      <vt:lpstr>Speculumonderzoek</vt:lpstr>
      <vt:lpstr>Waar let je op?</vt:lpstr>
      <vt:lpstr>Speculumonderzoek</vt:lpstr>
      <vt:lpstr>Uitstrijkje</vt:lpstr>
      <vt:lpstr>Uitstrijkje</vt:lpstr>
      <vt:lpstr>BVO (Bevolkingsonderzoek)</vt:lpstr>
      <vt:lpstr>Weetjes m.b.t. bvo</vt:lpstr>
      <vt:lpstr>Beoordeling uitstrijkje</vt:lpstr>
      <vt:lpstr>KOPAC </vt:lpstr>
      <vt:lpstr>Beoordelingsmethode uitstrijkje PAP</vt:lpstr>
      <vt:lpstr>PAP-uitslagen</vt:lpstr>
      <vt:lpstr>Soorten carcinomen</vt:lpstr>
      <vt:lpstr>Klachten baarmoederhalskanker</vt:lpstr>
      <vt:lpstr>Wie krijgen baarmoederhalskanker?</vt:lpstr>
      <vt:lpstr>Colposcopie </vt:lpstr>
      <vt:lpstr>lisexcisie</vt:lpstr>
      <vt:lpstr>curretage</vt:lpstr>
      <vt:lpstr>Spiraaltje (IUD) inbrengen</vt:lpstr>
      <vt:lpstr>PowerPoint-presentatie</vt:lpstr>
      <vt:lpstr>Verschil koper en hormoon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Gynaecologie</dc:title>
  <dc:creator>Hanneke van Tuinen</dc:creator>
  <cp:lastModifiedBy>Hanneke van Tuinen</cp:lastModifiedBy>
  <cp:revision>21</cp:revision>
  <dcterms:created xsi:type="dcterms:W3CDTF">2019-03-12T16:01:23Z</dcterms:created>
  <dcterms:modified xsi:type="dcterms:W3CDTF">2019-03-25T11:38:54Z</dcterms:modified>
</cp:coreProperties>
</file>